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7" r:id="rId4"/>
    <p:sldId id="259" r:id="rId5"/>
    <p:sldId id="258" r:id="rId6"/>
    <p:sldId id="260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11/11/2021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director@culturacr.net" TargetMode="External"/><Relationship Id="rId2" Type="http://schemas.openxmlformats.org/officeDocument/2006/relationships/hyperlink" Target="mailto:debrusproducciones@gmail.com" TargetMode="Externa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hyperlink" Target="http://www.culturacr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/>
            </a:gs>
            <a:gs pos="8000">
              <a:schemeClr val="bg1"/>
            </a:gs>
            <a:gs pos="69000">
              <a:schemeClr val="accent3">
                <a:lumMod val="50000"/>
              </a:schemeClr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59606" y="3080825"/>
            <a:ext cx="9466153" cy="1876199"/>
          </a:xfrm>
        </p:spPr>
        <p:txBody>
          <a:bodyPr/>
          <a:lstStyle/>
          <a:p>
            <a:pPr algn="ctr"/>
            <a:r>
              <a:rPr lang="es-CR" sz="2800" dirty="0" smtClean="0">
                <a:latin typeface="Arial Black" panose="020B0A04020102020204" pitchFamily="34" charset="0"/>
              </a:rPr>
              <a:t>Periódico digital para las personas</a:t>
            </a:r>
            <a:r>
              <a:rPr lang="es-CR" sz="4000" dirty="0" smtClean="0">
                <a:latin typeface="Arial Black" panose="020B0A04020102020204" pitchFamily="34" charset="0"/>
              </a:rPr>
              <a:t/>
            </a:r>
            <a:br>
              <a:rPr lang="es-CR" sz="4000" dirty="0" smtClean="0">
                <a:latin typeface="Arial Black" panose="020B0A04020102020204" pitchFamily="34" charset="0"/>
              </a:rPr>
            </a:br>
            <a:r>
              <a:rPr lang="es-CR" sz="4000" dirty="0" smtClean="0">
                <a:latin typeface="Arial Black" panose="020B0A04020102020204" pitchFamily="34" charset="0"/>
              </a:rPr>
              <a:t/>
            </a:r>
            <a:br>
              <a:rPr lang="es-CR" sz="4000" dirty="0" smtClean="0">
                <a:latin typeface="Arial Black" panose="020B0A04020102020204" pitchFamily="34" charset="0"/>
              </a:rPr>
            </a:br>
            <a:r>
              <a:rPr lang="es-CR" sz="4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Pague por el alcance real de su anuncio</a:t>
            </a:r>
            <a:endParaRPr lang="es-CR" sz="4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95448" y="5171303"/>
            <a:ext cx="8994471" cy="748851"/>
          </a:xfrm>
        </p:spPr>
        <p:txBody>
          <a:bodyPr>
            <a:noAutofit/>
          </a:bodyPr>
          <a:lstStyle/>
          <a:p>
            <a:pPr algn="ctr"/>
            <a:r>
              <a:rPr lang="es-CR" sz="6000" dirty="0" smtClean="0"/>
              <a:t>MEDIA KIT</a:t>
            </a:r>
            <a:endParaRPr lang="es-CR" sz="60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1238" y="1507801"/>
            <a:ext cx="1617361" cy="1005044"/>
          </a:xfrm>
          <a:prstGeom prst="rect">
            <a:avLst/>
          </a:prstGeom>
          <a:ln w="762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5495">
            <a:off x="1606750" y="984278"/>
            <a:ext cx="5780182" cy="1249940"/>
          </a:xfrm>
          <a:prstGeom prst="rect">
            <a:avLst/>
          </a:prstGeom>
          <a:noFill/>
          <a:ln w="34925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6325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/>
            </a:gs>
            <a:gs pos="68000">
              <a:schemeClr val="bg1"/>
            </a:gs>
            <a:gs pos="24000">
              <a:schemeClr val="accent3">
                <a:lumMod val="50000"/>
              </a:schemeClr>
            </a:gs>
            <a:gs pos="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es-C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VENTAJAS DE CULTURACR.NET</a:t>
            </a:r>
            <a:endParaRPr lang="es-C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03312" y="2278966"/>
            <a:ext cx="9574066" cy="4234376"/>
          </a:xfrm>
          <a:effectLst>
            <a:reflection blurRad="6350" stA="50000" endA="300" endPos="55000" dir="5400000" sy="-100000" algn="bl" rotWithShape="0"/>
          </a:effectLst>
        </p:spPr>
        <p:txBody>
          <a:bodyPr>
            <a:normAutofit/>
          </a:bodyPr>
          <a:lstStyle/>
          <a:p>
            <a:r>
              <a:rPr lang="es-ES" b="1" dirty="0">
                <a:latin typeface="Calibri" panose="020F0502020204030204" pitchFamily="34" charset="0"/>
                <a:cs typeface="Calibri" panose="020F0502020204030204" pitchFamily="34" charset="0"/>
              </a:rPr>
              <a:t>Nuestros contenidos atraen a gente </a:t>
            </a:r>
            <a:r>
              <a:rPr lang="es-E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real</a:t>
            </a: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, con </a:t>
            </a:r>
            <a:r>
              <a:rPr lang="es-ES" dirty="0">
                <a:latin typeface="Calibri" panose="020F0502020204030204" pitchFamily="34" charset="0"/>
                <a:cs typeface="Calibri" panose="020F0502020204030204" pitchFamily="34" charset="0"/>
              </a:rPr>
              <a:t>educación, poder adquisitivo y positiva</a:t>
            </a: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. Para promocionar entre perfiles falsos, </a:t>
            </a:r>
            <a:r>
              <a:rPr lang="es-E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negacionistas</a:t>
            </a: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 y </a:t>
            </a:r>
            <a:r>
              <a:rPr lang="es-E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odiadores</a:t>
            </a: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 están las redes sociales.</a:t>
            </a:r>
          </a:p>
          <a:p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Usted paga </a:t>
            </a:r>
            <a:r>
              <a:rPr lang="es-E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por el alcance real </a:t>
            </a: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que tiene su publicidad en la web (ver modalidades y tarifas abajo).</a:t>
            </a:r>
          </a:p>
          <a:p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Ofrecemos </a:t>
            </a:r>
            <a:r>
              <a:rPr lang="es-E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modalidades creativas</a:t>
            </a: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, como reportajes + imagen en web + alcance en redes sociales. Hablemos de otras ideas.</a:t>
            </a:r>
          </a:p>
          <a:p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Las </a:t>
            </a:r>
            <a:r>
              <a:rPr lang="es-E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app</a:t>
            </a: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 anti publicidad </a:t>
            </a:r>
            <a:r>
              <a:rPr lang="es-E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no tienen efecto </a:t>
            </a: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porque son imágenes parte del contenido web (no como Google </a:t>
            </a:r>
            <a:r>
              <a:rPr lang="es-ES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Ads</a:t>
            </a: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 y otras que son bloqueadas).</a:t>
            </a:r>
          </a:p>
          <a:p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Culturacr.net es un medio </a:t>
            </a:r>
            <a:r>
              <a:rPr lang="es-ES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consolidado</a:t>
            </a:r>
            <a:r>
              <a:rPr lang="es-ES" dirty="0" smtClean="0">
                <a:latin typeface="Calibri" panose="020F0502020204030204" pitchFamily="34" charset="0"/>
                <a:cs typeface="Calibri" panose="020F0502020204030204" pitchFamily="34" charset="0"/>
              </a:rPr>
              <a:t> con una amplia trayectoria.</a:t>
            </a:r>
            <a:endParaRPr lang="es-C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853" y="1506442"/>
            <a:ext cx="1758824" cy="109295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3121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/>
            </a:gs>
            <a:gs pos="29000">
              <a:schemeClr val="bg1"/>
            </a:gs>
            <a:gs pos="51000">
              <a:schemeClr val="accent3">
                <a:lumMod val="50000"/>
              </a:schemeClr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6111" y="858129"/>
            <a:ext cx="9404723" cy="692481"/>
          </a:xfrm>
          <a:noFill/>
        </p:spPr>
        <p:txBody>
          <a:bodyPr/>
          <a:lstStyle/>
          <a:p>
            <a:pPr algn="ctr"/>
            <a:r>
              <a:rPr lang="es-CR" dirty="0" smtClean="0">
                <a:latin typeface="Arial Black" panose="020B0A04020102020204" pitchFamily="34" charset="0"/>
              </a:rPr>
              <a:t>ALCANCE DE LA WEB</a:t>
            </a:r>
            <a:endParaRPr lang="es-CR" dirty="0">
              <a:latin typeface="Arial Black" panose="020B0A04020102020204" pitchFamily="34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CR" dirty="0" smtClean="0"/>
              <a:t>82.500 visitas por mes</a:t>
            </a:r>
            <a:endParaRPr lang="es-CR" dirty="0"/>
          </a:p>
        </p:txBody>
      </p:sp>
      <p:pic>
        <p:nvPicPr>
          <p:cNvPr id="12" name="Marcador de posición de imagen 11"/>
          <p:cNvPicPr>
            <a:picLocks noGrp="1" noChangeAspect="1"/>
          </p:cNvPicPr>
          <p:nvPr>
            <p:ph type="pic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74" b="20674"/>
          <a:stretch>
            <a:fillRect/>
          </a:stretch>
        </p:blipFill>
        <p:spPr>
          <a:effectLst>
            <a:outerShdw blurRad="50800" dist="50800" dir="5400000" algn="tl" rotWithShape="0">
              <a:srgbClr val="000000">
                <a:alpha val="43000"/>
              </a:srgb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5" name="Marcador de texto 4"/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r>
              <a:rPr lang="es-CR" dirty="0" smtClean="0"/>
              <a:t>*Según Google </a:t>
            </a:r>
            <a:r>
              <a:rPr lang="es-CR" dirty="0" err="1" smtClean="0"/>
              <a:t>Analytics</a:t>
            </a:r>
            <a:endParaRPr lang="es-CR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3"/>
          </p:nvPr>
        </p:nvSpPr>
        <p:spPr>
          <a:xfrm>
            <a:off x="3883209" y="3992374"/>
            <a:ext cx="2930525" cy="576262"/>
          </a:xfrm>
        </p:spPr>
        <p:txBody>
          <a:bodyPr/>
          <a:lstStyle/>
          <a:p>
            <a:pPr algn="ctr"/>
            <a:r>
              <a:rPr lang="es-CR" dirty="0" smtClean="0"/>
              <a:t>14.590 suscriptores</a:t>
            </a:r>
            <a:endParaRPr lang="es-CR" dirty="0"/>
          </a:p>
        </p:txBody>
      </p:sp>
      <p:pic>
        <p:nvPicPr>
          <p:cNvPr id="13" name="Marcador de posición de imagen 12"/>
          <p:cNvPicPr>
            <a:picLocks noGrp="1" noChangeAspect="1"/>
          </p:cNvPicPr>
          <p:nvPr>
            <p:ph type="pic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9" b="5899"/>
          <a:stretch>
            <a:fillRect/>
          </a:stretch>
        </p:blipFill>
        <p:spPr>
          <a:effectLst>
            <a:outerShdw blurRad="50800" dist="50800" dir="5400000" algn="tl" rotWithShape="0">
              <a:srgbClr val="000000">
                <a:alpha val="43000"/>
              </a:srgb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8" name="Marcador de texto 7"/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es-CR" dirty="0" smtClean="0"/>
              <a:t>*Por correo electrónico</a:t>
            </a:r>
            <a:endParaRPr lang="es-CR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3"/>
          </p:nvPr>
        </p:nvSpPr>
        <p:spPr>
          <a:xfrm>
            <a:off x="7124698" y="4163176"/>
            <a:ext cx="2932113" cy="576262"/>
          </a:xfrm>
        </p:spPr>
        <p:txBody>
          <a:bodyPr/>
          <a:lstStyle/>
          <a:p>
            <a:pPr algn="ctr"/>
            <a:r>
              <a:rPr lang="es-CR" dirty="0" smtClean="0"/>
              <a:t>7.566 notificados directamente</a:t>
            </a:r>
            <a:endParaRPr lang="es-CR" dirty="0"/>
          </a:p>
        </p:txBody>
      </p:sp>
      <p:pic>
        <p:nvPicPr>
          <p:cNvPr id="14" name="Marcador de posición de imagen 13"/>
          <p:cNvPicPr>
            <a:picLocks noGrp="1" noChangeAspect="1"/>
          </p:cNvPicPr>
          <p:nvPr>
            <p:ph type="pic" idx="2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97" b="13897"/>
          <a:stretch>
            <a:fillRect/>
          </a:stretch>
        </p:blipFill>
        <p:spPr>
          <a:effectLst>
            <a:outerShdw blurRad="50800" dist="50800" dir="5400000" algn="tl" rotWithShape="0">
              <a:srgbClr val="000000">
                <a:alpha val="43000"/>
              </a:srgb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11" name="Marcador de texto 10"/>
          <p:cNvSpPr>
            <a:spLocks noGrp="1"/>
          </p:cNvSpPr>
          <p:nvPr>
            <p:ph type="body" sz="half" idx="20"/>
          </p:nvPr>
        </p:nvSpPr>
        <p:spPr/>
        <p:txBody>
          <a:bodyPr/>
          <a:lstStyle/>
          <a:p>
            <a:r>
              <a:rPr lang="es-CR" dirty="0" smtClean="0"/>
              <a:t>*Notificaciones al aparato vía </a:t>
            </a:r>
            <a:r>
              <a:rPr lang="es-CR" dirty="0" err="1" smtClean="0"/>
              <a:t>One</a:t>
            </a:r>
            <a:r>
              <a:rPr lang="es-CR" dirty="0" smtClean="0"/>
              <a:t> </a:t>
            </a:r>
            <a:r>
              <a:rPr lang="es-CR" dirty="0" err="1" smtClean="0"/>
              <a:t>signal</a:t>
            </a:r>
            <a:r>
              <a:rPr lang="es-CR" dirty="0" smtClean="0"/>
              <a:t>.</a:t>
            </a:r>
            <a:endParaRPr lang="es-CR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612" y="1502497"/>
            <a:ext cx="1566465" cy="973417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68727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bg1"/>
            </a:gs>
            <a:gs pos="81000">
              <a:schemeClr val="bg1"/>
            </a:gs>
            <a:gs pos="13000">
              <a:schemeClr val="accent3">
                <a:lumMod val="50000"/>
              </a:schemeClr>
            </a:gs>
            <a:gs pos="93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6111" y="844062"/>
            <a:ext cx="9404723" cy="1009186"/>
          </a:xfrm>
        </p:spPr>
        <p:txBody>
          <a:bodyPr/>
          <a:lstStyle/>
          <a:p>
            <a:pPr algn="ctr"/>
            <a:r>
              <a:rPr lang="es-CR" dirty="0" smtClean="0">
                <a:latin typeface="Arial Black" panose="020B0A04020102020204" pitchFamily="34" charset="0"/>
              </a:rPr>
              <a:t>AUDIENCIA A LA WEB</a:t>
            </a:r>
            <a:endParaRPr lang="es-CR" dirty="0">
              <a:latin typeface="Arial Black" panose="020B0A04020102020204" pitchFamily="34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52463" y="3896751"/>
            <a:ext cx="2940050" cy="354198"/>
          </a:xfrm>
        </p:spPr>
        <p:txBody>
          <a:bodyPr/>
          <a:lstStyle/>
          <a:p>
            <a:pPr algn="ctr"/>
            <a:r>
              <a:rPr lang="es-CR" dirty="0" smtClean="0"/>
              <a:t>POR EDAD</a:t>
            </a:r>
            <a:endParaRPr lang="es-CR" dirty="0"/>
          </a:p>
        </p:txBody>
      </p:sp>
      <p:pic>
        <p:nvPicPr>
          <p:cNvPr id="12" name="Marcador de posición de imagen 11"/>
          <p:cNvPicPr>
            <a:picLocks noGrp="1" noChangeAspect="1"/>
          </p:cNvPicPr>
          <p:nvPr>
            <p:ph type="pic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1" b="7451"/>
          <a:stretch>
            <a:fillRect/>
          </a:stretch>
        </p:blipFill>
        <p:spPr>
          <a:effectLst>
            <a:outerShdw blurRad="50800" dist="50800" dir="5400000" algn="tl" rotWithShape="0">
              <a:srgbClr val="000000">
                <a:alpha val="43000"/>
              </a:srgb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5" name="Marcador de texto 4"/>
          <p:cNvSpPr>
            <a:spLocks noGrp="1"/>
          </p:cNvSpPr>
          <p:nvPr>
            <p:ph type="body" sz="half" idx="18"/>
          </p:nvPr>
        </p:nvSpPr>
        <p:spPr>
          <a:xfrm>
            <a:off x="652463" y="4413901"/>
            <a:ext cx="2940050" cy="1072500"/>
          </a:xfrm>
        </p:spPr>
        <p:txBody>
          <a:bodyPr>
            <a:normAutofit/>
          </a:bodyPr>
          <a:lstStyle/>
          <a:p>
            <a:r>
              <a:rPr lang="es-CR" dirty="0" smtClean="0"/>
              <a:t>Culturacr.net es visitado por personas de todas las edades, principalmente mayores de 24 años.</a:t>
            </a:r>
            <a:endParaRPr lang="es-CR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3"/>
          </p:nvPr>
        </p:nvSpPr>
        <p:spPr>
          <a:xfrm>
            <a:off x="3889375" y="3733801"/>
            <a:ext cx="2930525" cy="517148"/>
          </a:xfrm>
        </p:spPr>
        <p:txBody>
          <a:bodyPr/>
          <a:lstStyle/>
          <a:p>
            <a:pPr algn="ctr"/>
            <a:r>
              <a:rPr lang="es-CR" dirty="0" smtClean="0"/>
              <a:t>SEXO</a:t>
            </a:r>
            <a:endParaRPr lang="es-CR" dirty="0"/>
          </a:p>
        </p:txBody>
      </p:sp>
      <p:pic>
        <p:nvPicPr>
          <p:cNvPr id="13" name="Marcador de posición de imagen 12"/>
          <p:cNvPicPr>
            <a:picLocks noGrp="1" noChangeAspect="1"/>
          </p:cNvPicPr>
          <p:nvPr>
            <p:ph type="pic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78" b="14878"/>
          <a:stretch>
            <a:fillRect/>
          </a:stretch>
        </p:blipFill>
        <p:spPr>
          <a:effectLst>
            <a:outerShdw blurRad="50800" dist="50800" dir="5400000" algn="tl" rotWithShape="0">
              <a:srgbClr val="000000">
                <a:alpha val="43000"/>
              </a:srgb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8" name="Marcador de texto 7"/>
          <p:cNvSpPr>
            <a:spLocks noGrp="1"/>
          </p:cNvSpPr>
          <p:nvPr>
            <p:ph type="body" sz="half" idx="19"/>
          </p:nvPr>
        </p:nvSpPr>
        <p:spPr>
          <a:xfrm>
            <a:off x="3888022" y="4413902"/>
            <a:ext cx="2934406" cy="1072498"/>
          </a:xfrm>
        </p:spPr>
        <p:txBody>
          <a:bodyPr/>
          <a:lstStyle/>
          <a:p>
            <a:r>
              <a:rPr lang="es-CR" dirty="0" smtClean="0"/>
              <a:t>Igual que la población, el sitio es visitado de manera similar entre mujeres y hombres.</a:t>
            </a:r>
            <a:endParaRPr lang="es-CR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3"/>
          </p:nvPr>
        </p:nvSpPr>
        <p:spPr>
          <a:xfrm>
            <a:off x="7124700" y="3733800"/>
            <a:ext cx="2932113" cy="517149"/>
          </a:xfrm>
        </p:spPr>
        <p:txBody>
          <a:bodyPr/>
          <a:lstStyle/>
          <a:p>
            <a:pPr algn="ctr"/>
            <a:r>
              <a:rPr lang="es-CR" dirty="0" smtClean="0"/>
              <a:t>DISPOSITIVO</a:t>
            </a:r>
            <a:endParaRPr lang="es-CR" dirty="0"/>
          </a:p>
        </p:txBody>
      </p:sp>
      <p:pic>
        <p:nvPicPr>
          <p:cNvPr id="14" name="Marcador de posición de imagen 13"/>
          <p:cNvPicPr>
            <a:picLocks noGrp="1" noChangeAspect="1"/>
          </p:cNvPicPr>
          <p:nvPr>
            <p:ph type="pic" idx="2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58" b="12158"/>
          <a:stretch>
            <a:fillRect/>
          </a:stretch>
        </p:blipFill>
        <p:spPr>
          <a:effectLst>
            <a:outerShdw blurRad="50800" dist="50800" dir="5400000" algn="tl" rotWithShape="0">
              <a:srgbClr val="000000">
                <a:alpha val="43000"/>
              </a:srgb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11" name="Marcador de texto 10"/>
          <p:cNvSpPr>
            <a:spLocks noGrp="1"/>
          </p:cNvSpPr>
          <p:nvPr>
            <p:ph type="body" sz="half" idx="20"/>
          </p:nvPr>
        </p:nvSpPr>
        <p:spPr>
          <a:xfrm>
            <a:off x="7124575" y="4413902"/>
            <a:ext cx="2935997" cy="1072496"/>
          </a:xfrm>
        </p:spPr>
        <p:txBody>
          <a:bodyPr/>
          <a:lstStyle/>
          <a:p>
            <a:r>
              <a:rPr lang="es-CR" dirty="0" smtClean="0"/>
              <a:t>El 85% de visitantes lo hacen mediante teléfono celular y el 13% mediante computadora. Lo usual hoy.</a:t>
            </a:r>
            <a:endParaRPr lang="es-CR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695" y="1348655"/>
            <a:ext cx="1643748" cy="1021442"/>
          </a:xfrm>
          <a:prstGeom prst="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47914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chemeClr val="tx1"/>
            </a:gs>
            <a:gs pos="10000">
              <a:srgbClr val="000000"/>
            </a:gs>
            <a:gs pos="92000">
              <a:schemeClr val="accent3">
                <a:lumMod val="50000"/>
              </a:schemeClr>
            </a:gs>
            <a:gs pos="14000">
              <a:schemeClr val="bg1"/>
            </a:gs>
            <a:gs pos="76000">
              <a:schemeClr val="accent3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6111" y="1111348"/>
            <a:ext cx="9404723" cy="741900"/>
          </a:xfrm>
        </p:spPr>
        <p:txBody>
          <a:bodyPr/>
          <a:lstStyle/>
          <a:p>
            <a:pPr algn="ctr"/>
            <a:r>
              <a:rPr lang="es-CR" dirty="0" smtClean="0">
                <a:latin typeface="Arial Black" panose="020B0A04020102020204" pitchFamily="34" charset="0"/>
              </a:rPr>
              <a:t>ALCANCE REDES SOCIALES</a:t>
            </a:r>
            <a:endParaRPr lang="es-CR" dirty="0">
              <a:latin typeface="Arial Black" panose="020B0A04020102020204" pitchFamily="34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pattFill prst="pct50">
            <a:fgClr>
              <a:schemeClr val="accent5">
                <a:lumMod val="75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r>
              <a:rPr lang="es-CR" dirty="0" smtClean="0"/>
              <a:t>Facebook</a:t>
            </a:r>
            <a:endParaRPr lang="es-CR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15"/>
          </p:nvPr>
        </p:nvSpPr>
        <p:spPr>
          <a:noFill/>
        </p:spPr>
        <p:txBody>
          <a:bodyPr>
            <a:normAutofit/>
          </a:bodyPr>
          <a:lstStyle/>
          <a:p>
            <a:r>
              <a:rPr lang="es-CR" b="1" dirty="0" smtClean="0">
                <a:latin typeface="Arial Black" panose="020B0A04020102020204" pitchFamily="34" charset="0"/>
              </a:rPr>
              <a:t>SEGUIDORES:</a:t>
            </a:r>
            <a:br>
              <a:rPr lang="es-CR" b="1" dirty="0" smtClean="0">
                <a:latin typeface="Arial Black" panose="020B0A04020102020204" pitchFamily="34" charset="0"/>
              </a:rPr>
            </a:br>
            <a: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Total varias páginas: </a:t>
            </a:r>
            <a:r>
              <a:rPr lang="es-CR" b="1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52.677.</a:t>
            </a:r>
            <a: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Culturacr.net: 7.370</a:t>
            </a:r>
            <a:b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s-CR" b="1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CulturaCR</a:t>
            </a:r>
            <a: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CR: 17.002</a:t>
            </a:r>
            <a:b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Conociendo CR: 10.193</a:t>
            </a:r>
            <a:b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Conociendo Culturas: 6.235</a:t>
            </a:r>
            <a:b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Escritura literaria: 4.727</a:t>
            </a:r>
            <a:b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Otras: Más de 7.150</a:t>
            </a:r>
            <a:b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/>
            </a:r>
            <a:b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es-CR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Grupo FB: 973 (en formación).</a:t>
            </a:r>
            <a:endParaRPr lang="es-CR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pattFill prst="pct50">
            <a:fgClr>
              <a:schemeClr val="accent5">
                <a:lumMod val="60000"/>
                <a:lumOff val="4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r>
              <a:rPr lang="es-CR" b="1" dirty="0" err="1" smtClean="0">
                <a:solidFill>
                  <a:schemeClr val="tx1"/>
                </a:solidFill>
              </a:rPr>
              <a:t>Twitter</a:t>
            </a:r>
            <a:endParaRPr lang="es-CR" b="1" dirty="0">
              <a:solidFill>
                <a:schemeClr val="tx1"/>
              </a:solidFill>
            </a:endParaRPr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16"/>
          </p:nvPr>
        </p:nvSpPr>
        <p:spPr>
          <a:xfrm>
            <a:off x="3873106" y="2666999"/>
            <a:ext cx="2946794" cy="3058551"/>
          </a:xfrm>
        </p:spPr>
        <p:txBody>
          <a:bodyPr/>
          <a:lstStyle/>
          <a:p>
            <a:r>
              <a:rPr lang="es-CR" b="1" dirty="0" smtClean="0"/>
              <a:t>SEGUIDORES:</a:t>
            </a:r>
          </a:p>
          <a:p>
            <a:r>
              <a:rPr lang="es-CR" sz="16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32.087</a:t>
            </a:r>
            <a:r>
              <a:rPr lang="es-CR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en total.</a:t>
            </a:r>
            <a:endParaRPr lang="es-CR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r>
              <a:rPr lang="es-CR" sz="2000" dirty="0" err="1" smtClean="0">
                <a:solidFill>
                  <a:schemeClr val="bg1"/>
                </a:solidFill>
              </a:rPr>
              <a:t>Telegram</a:t>
            </a:r>
            <a:r>
              <a:rPr lang="es-CR" sz="2000" dirty="0" smtClean="0"/>
              <a:t>:</a:t>
            </a:r>
            <a:r>
              <a:rPr lang="es-CR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104 suscriptores.</a:t>
            </a:r>
          </a:p>
          <a:p>
            <a:r>
              <a:rPr lang="es-CR" sz="2000" dirty="0" err="1" smtClean="0">
                <a:solidFill>
                  <a:schemeClr val="bg1"/>
                </a:solidFill>
              </a:rPr>
              <a:t>Instagram</a:t>
            </a:r>
            <a:r>
              <a:rPr lang="es-CR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: 1093 seguidores.</a:t>
            </a:r>
            <a:endParaRPr lang="es-CR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/>
          </p:nvPr>
        </p:nvSpPr>
        <p:spPr>
          <a:pattFill prst="pct50">
            <a:fgClr>
              <a:srgbClr val="92D050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s-CR" dirty="0" err="1" smtClean="0"/>
              <a:t>WhatsApp</a:t>
            </a:r>
            <a:endParaRPr lang="es-CR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r>
              <a:rPr lang="es-CR" b="1" dirty="0" smtClean="0"/>
              <a:t>INTEGRANTES</a:t>
            </a:r>
          </a:p>
          <a:p>
            <a:r>
              <a:rPr lang="es-CR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Tenemos 4 grupos para compartir noticas: 243 + 235 + 53 + 61 = </a:t>
            </a:r>
            <a:r>
              <a:rPr lang="es-CR" sz="16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592</a:t>
            </a:r>
            <a:r>
              <a:rPr lang="es-CR" sz="1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personas reales (todos los días reciben noticias).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680" y="1599904"/>
            <a:ext cx="1540944" cy="95755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255" y="2101055"/>
            <a:ext cx="912813" cy="91281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605" y="2078683"/>
            <a:ext cx="1539758" cy="86611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159" y="1994277"/>
            <a:ext cx="941675" cy="94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45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0000">
              <a:schemeClr val="bg1"/>
            </a:gs>
            <a:gs pos="100000">
              <a:srgbClr val="C00000"/>
            </a:gs>
            <a:gs pos="22000">
              <a:schemeClr val="accent3">
                <a:lumMod val="50000"/>
              </a:schemeClr>
            </a:gs>
            <a:gs pos="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ANUNCIOS EN LA WEB</a:t>
            </a:r>
            <a:endParaRPr lang="es-C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CR" b="1" dirty="0" smtClean="0"/>
              <a:t>BANNERS </a:t>
            </a:r>
            <a:r>
              <a:rPr lang="es-CR" sz="1800" b="1" dirty="0" smtClean="0"/>
              <a:t>(IMAGEN)</a:t>
            </a:r>
            <a:endParaRPr lang="es-CR" sz="1800" b="1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15"/>
          </p:nvPr>
        </p:nvSpPr>
        <p:spPr/>
        <p:txBody>
          <a:bodyPr>
            <a:noAutofit/>
          </a:bodyPr>
          <a:lstStyle/>
          <a:p>
            <a:r>
              <a:rPr lang="es-CR" sz="1800" dirty="0" smtClean="0">
                <a:latin typeface="Bookman Old Style" panose="02050604050505020204" pitchFamily="18" charset="0"/>
              </a:rPr>
              <a:t>♦ </a:t>
            </a:r>
            <a:r>
              <a:rPr lang="es-C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Publicamos su </a:t>
            </a:r>
            <a:r>
              <a:rPr lang="es-CR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baner</a:t>
            </a:r>
            <a:r>
              <a:rPr lang="es-C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publicitario según la cantidad de visitas que tenga el sitio, NO POR DÍAS. Eso le conviene más, porque ponerlo 7 días con bajo alcance no tiene sentido. Usted paga por la cantidad de personas que ven el anuncio. </a:t>
            </a:r>
            <a:endParaRPr lang="es-C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s-CR" b="1" dirty="0" smtClean="0"/>
              <a:t>POP UP </a:t>
            </a:r>
            <a:br>
              <a:rPr lang="es-CR" b="1" dirty="0" smtClean="0"/>
            </a:br>
            <a:r>
              <a:rPr lang="es-CR" sz="1600" b="1" dirty="0" smtClean="0"/>
              <a:t>(VENTANA EMERGENTE)</a:t>
            </a:r>
            <a:endParaRPr lang="es-CR" sz="1600" b="1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half" idx="16"/>
          </p:nvPr>
        </p:nvSpPr>
        <p:spPr/>
        <p:txBody>
          <a:bodyPr>
            <a:normAutofit/>
          </a:bodyPr>
          <a:lstStyle/>
          <a:p>
            <a:r>
              <a:rPr lang="es-C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◘ Esta modalidad es muy efectiva, porque es lo primero que ve el lector al ingresar a la web, quien puede cerrarlo y leer la noticia o hacer clic para conocer más del anuncio.</a:t>
            </a:r>
          </a:p>
          <a:p>
            <a:endParaRPr lang="es-CR" sz="1800" dirty="0">
              <a:latin typeface="Bookman Old Style" panose="02050604050505020204" pitchFamily="18" charset="0"/>
            </a:endParaRPr>
          </a:p>
          <a:p>
            <a:pPr algn="ctr"/>
            <a:r>
              <a:rPr lang="es-CR" sz="1800" dirty="0" smtClean="0">
                <a:solidFill>
                  <a:schemeClr val="accent1"/>
                </a:solidFill>
                <a:latin typeface="Bookman Old Style" panose="02050604050505020204" pitchFamily="18" charset="0"/>
              </a:rPr>
              <a:t>- Tarifas adelante -</a:t>
            </a:r>
            <a:endParaRPr lang="es-CR" sz="1800" dirty="0">
              <a:solidFill>
                <a:schemeClr val="accent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/>
          </p:nvPr>
        </p:nvSpPr>
        <p:spPr>
          <a:xfrm>
            <a:off x="6998091" y="1981200"/>
            <a:ext cx="2932113" cy="576262"/>
          </a:xfrm>
        </p:spPr>
        <p:txBody>
          <a:bodyPr/>
          <a:lstStyle/>
          <a:p>
            <a:pPr algn="ctr"/>
            <a:r>
              <a:rPr lang="es-CR" b="1" dirty="0" smtClean="0"/>
              <a:t>PUBLIREPORTAJE</a:t>
            </a:r>
            <a:endParaRPr lang="es-CR" b="1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sz="half" idx="17"/>
          </p:nvPr>
        </p:nvSpPr>
        <p:spPr>
          <a:xfrm>
            <a:off x="7113193" y="2685414"/>
            <a:ext cx="3032174" cy="3589338"/>
          </a:xfrm>
        </p:spPr>
        <p:txBody>
          <a:bodyPr>
            <a:normAutofit/>
          </a:bodyPr>
          <a:lstStyle/>
          <a:p>
            <a:r>
              <a:rPr lang="es-ES" sz="1800" dirty="0" smtClean="0">
                <a:latin typeface="Bookman Old Style" panose="02050604050505020204" pitchFamily="18" charset="0"/>
              </a:rPr>
              <a:t>♥ </a:t>
            </a:r>
            <a:r>
              <a:rPr lang="es-E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s-ES" sz="1800" dirty="0">
                <a:latin typeface="Calibri" panose="020F0502020204030204" pitchFamily="34" charset="0"/>
                <a:cs typeface="Calibri" panose="020F0502020204030204" pitchFamily="34" charset="0"/>
              </a:rPr>
              <a:t>credibilidad aumenta</a:t>
            </a:r>
            <a:r>
              <a:rPr lang="es-E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s-ES" sz="1800" dirty="0">
                <a:latin typeface="Calibri" panose="020F0502020204030204" pitchFamily="34" charset="0"/>
                <a:cs typeface="Calibri" panose="020F0502020204030204" pitchFamily="34" charset="0"/>
              </a:rPr>
              <a:t> La gente pasa de largo los anuncios en redes, pero si son reportajes serios con </a:t>
            </a:r>
            <a:r>
              <a:rPr lang="es-E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enlaces </a:t>
            </a:r>
            <a:r>
              <a:rPr lang="es-ES" sz="1800" dirty="0"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s-ES" sz="1800" i="1" dirty="0" err="1">
                <a:latin typeface="Calibri" panose="020F0502020204030204" pitchFamily="34" charset="0"/>
                <a:cs typeface="Calibri" panose="020F0502020204030204" pitchFamily="34" charset="0"/>
              </a:rPr>
              <a:t>landing</a:t>
            </a:r>
            <a:r>
              <a:rPr lang="es-ES" sz="18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8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s-ES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o las mismas redes del anunciante el efecto mejora según la intención.</a:t>
            </a:r>
            <a:endParaRPr lang="es-C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680" y="1463284"/>
            <a:ext cx="1666905" cy="103583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66614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7000">
              <a:schemeClr val="bg1"/>
            </a:gs>
            <a:gs pos="100000">
              <a:srgbClr val="C00000"/>
            </a:gs>
            <a:gs pos="31000">
              <a:schemeClr val="accent3">
                <a:lumMod val="50000"/>
              </a:schemeClr>
            </a:gs>
            <a:gs pos="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90370"/>
          </a:xfrm>
          <a:solidFill>
            <a:schemeClr val="bg1"/>
          </a:solidFill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 algn="ctr"/>
            <a:r>
              <a:rPr lang="es-CR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TIPOS DE BANNERS</a:t>
            </a:r>
            <a:endParaRPr lang="es-CR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36098" y="3868614"/>
            <a:ext cx="3156415" cy="1280160"/>
          </a:xfrm>
        </p:spPr>
        <p:txBody>
          <a:bodyPr/>
          <a:lstStyle/>
          <a:p>
            <a:pPr algn="ctr"/>
            <a:r>
              <a:rPr lang="es-CR" b="1" dirty="0" smtClean="0"/>
              <a:t>Superior (bajo logo) </a:t>
            </a:r>
          </a:p>
          <a:p>
            <a:pPr algn="ctr"/>
            <a:r>
              <a:rPr lang="es-CR" sz="1800" b="1" dirty="0" smtClean="0"/>
              <a:t>(</a:t>
            </a:r>
            <a:r>
              <a:rPr lang="es-CR" sz="1800" b="1" dirty="0"/>
              <a:t>1170 x 90 </a:t>
            </a:r>
            <a:r>
              <a:rPr lang="es-CR" sz="1800" b="1" dirty="0" err="1"/>
              <a:t>px</a:t>
            </a:r>
            <a:r>
              <a:rPr lang="es-CR" sz="1800" b="1" dirty="0"/>
              <a:t>)</a:t>
            </a:r>
            <a:r>
              <a:rPr lang="es-CR" sz="1800" dirty="0"/>
              <a:t/>
            </a:r>
            <a:br>
              <a:rPr lang="es-CR" sz="1800" dirty="0"/>
            </a:br>
            <a:endParaRPr lang="es-CR" sz="1800" dirty="0"/>
          </a:p>
        </p:txBody>
      </p:sp>
      <p:pic>
        <p:nvPicPr>
          <p:cNvPr id="12" name="Marcador de posición de imagen 11"/>
          <p:cNvPicPr>
            <a:picLocks noGrp="1" noChangeAspect="1"/>
          </p:cNvPicPr>
          <p:nvPr>
            <p:ph type="pic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1" b="2261"/>
          <a:stretch>
            <a:fillRect/>
          </a:stretch>
        </p:blipFill>
        <p:spPr>
          <a:effectLst>
            <a:outerShdw blurRad="50800" dist="50800" dir="5400000" algn="tl" rotWithShape="0">
              <a:srgbClr val="000000">
                <a:alpha val="43000"/>
              </a:srgb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5" name="Marcador de texto 4"/>
          <p:cNvSpPr>
            <a:spLocks noGrp="1"/>
          </p:cNvSpPr>
          <p:nvPr>
            <p:ph type="body" sz="half" idx="18"/>
          </p:nvPr>
        </p:nvSpPr>
        <p:spPr>
          <a:xfrm>
            <a:off x="652463" y="5283588"/>
            <a:ext cx="2940050" cy="659189"/>
          </a:xfrm>
        </p:spPr>
        <p:txBody>
          <a:bodyPr>
            <a:normAutofit/>
          </a:bodyPr>
          <a:lstStyle/>
          <a:p>
            <a:r>
              <a:rPr lang="es-CR" b="1" dirty="0" smtClean="0"/>
              <a:t>Tarifa: ¢ 33.500 </a:t>
            </a:r>
            <a:r>
              <a:rPr lang="es-CR" b="1" dirty="0"/>
              <a:t>x 10.000 </a:t>
            </a:r>
            <a:r>
              <a:rPr lang="es-CR" b="1" dirty="0" smtClean="0"/>
              <a:t>visitas. CPM: ¢ 3.350.</a:t>
            </a:r>
            <a:endParaRPr lang="es-CR" dirty="0"/>
          </a:p>
        </p:txBody>
      </p:sp>
      <p:sp>
        <p:nvSpPr>
          <p:cNvPr id="6" name="Marcador de texto 5"/>
          <p:cNvSpPr>
            <a:spLocks noGrp="1"/>
          </p:cNvSpPr>
          <p:nvPr>
            <p:ph type="body" sz="quarter" idx="3"/>
          </p:nvPr>
        </p:nvSpPr>
        <p:spPr>
          <a:xfrm>
            <a:off x="3889375" y="4250948"/>
            <a:ext cx="2930525" cy="1032640"/>
          </a:xfrm>
        </p:spPr>
        <p:txBody>
          <a:bodyPr/>
          <a:lstStyle/>
          <a:p>
            <a:pPr algn="ctr"/>
            <a:r>
              <a:rPr lang="es-ES" b="1" dirty="0"/>
              <a:t>En el contenido </a:t>
            </a:r>
            <a:endParaRPr lang="es-ES" sz="1800" b="1" dirty="0"/>
          </a:p>
          <a:p>
            <a:pPr algn="ctr"/>
            <a:r>
              <a:rPr lang="es-ES" sz="1800" dirty="0" smtClean="0"/>
              <a:t>(500 </a:t>
            </a:r>
            <a:r>
              <a:rPr lang="es-ES" sz="1800" dirty="0"/>
              <a:t>x </a:t>
            </a:r>
            <a:r>
              <a:rPr lang="es-ES" sz="1800" dirty="0" smtClean="0"/>
              <a:t>400 </a:t>
            </a:r>
            <a:r>
              <a:rPr lang="es-ES" sz="1800" dirty="0" err="1"/>
              <a:t>px</a:t>
            </a:r>
            <a:r>
              <a:rPr lang="es-ES" sz="1800" dirty="0"/>
              <a:t>)</a:t>
            </a:r>
          </a:p>
          <a:p>
            <a:endParaRPr lang="es-CR" dirty="0"/>
          </a:p>
        </p:txBody>
      </p:sp>
      <p:pic>
        <p:nvPicPr>
          <p:cNvPr id="13" name="Marcador de posición de imagen 12"/>
          <p:cNvPicPr>
            <a:picLocks noGrp="1" noChangeAspect="1"/>
          </p:cNvPicPr>
          <p:nvPr>
            <p:ph type="pic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4" b="16624"/>
          <a:stretch>
            <a:fillRect/>
          </a:stretch>
        </p:blipFill>
        <p:spPr>
          <a:effectLst>
            <a:outerShdw blurRad="50800" dist="50800" dir="5400000" algn="tl" rotWithShape="0">
              <a:srgbClr val="000000">
                <a:alpha val="43000"/>
              </a:srgb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8" name="Marcador de texto 7"/>
          <p:cNvSpPr>
            <a:spLocks noGrp="1"/>
          </p:cNvSpPr>
          <p:nvPr>
            <p:ph type="body" sz="half" idx="19"/>
          </p:nvPr>
        </p:nvSpPr>
        <p:spPr>
          <a:xfrm>
            <a:off x="3897188" y="5283588"/>
            <a:ext cx="2934406" cy="659189"/>
          </a:xfrm>
        </p:spPr>
        <p:txBody>
          <a:bodyPr/>
          <a:lstStyle/>
          <a:p>
            <a:r>
              <a:rPr lang="es-ES" b="1" dirty="0"/>
              <a:t>¢ </a:t>
            </a:r>
            <a:r>
              <a:rPr lang="es-ES" b="1" dirty="0" smtClean="0"/>
              <a:t>37.500 </a:t>
            </a:r>
            <a:r>
              <a:rPr lang="es-ES" b="1" dirty="0"/>
              <a:t>x 10.000 </a:t>
            </a:r>
            <a:r>
              <a:rPr lang="es-ES" b="1" dirty="0" smtClean="0"/>
              <a:t>visitas</a:t>
            </a:r>
            <a:r>
              <a:rPr lang="es-CR" b="1" dirty="0" smtClean="0"/>
              <a:t>.</a:t>
            </a:r>
            <a:br>
              <a:rPr lang="es-CR" b="1" dirty="0" smtClean="0"/>
            </a:br>
            <a:r>
              <a:rPr lang="es-CR" b="1" dirty="0" smtClean="0"/>
              <a:t>CPM: ¢ 3.750.</a:t>
            </a:r>
            <a:endParaRPr lang="es-ES" b="1" dirty="0"/>
          </a:p>
        </p:txBody>
      </p:sp>
      <p:sp>
        <p:nvSpPr>
          <p:cNvPr id="9" name="Marcador de texto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es-CR" b="1" dirty="0" smtClean="0"/>
              <a:t>Inferior o columna</a:t>
            </a:r>
          </a:p>
          <a:p>
            <a:pPr algn="ctr"/>
            <a:r>
              <a:rPr lang="es-CR" sz="1800" dirty="0" smtClean="0"/>
              <a:t>(500 x 400 / 700 x 300)</a:t>
            </a:r>
            <a:endParaRPr lang="es-CR" sz="1800" dirty="0"/>
          </a:p>
        </p:txBody>
      </p:sp>
      <p:pic>
        <p:nvPicPr>
          <p:cNvPr id="14" name="Marcador de posición de imagen 13"/>
          <p:cNvPicPr>
            <a:picLocks noGrp="1" noChangeAspect="1"/>
          </p:cNvPicPr>
          <p:nvPr>
            <p:ph type="pic" idx="2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64" b="6364"/>
          <a:stretch>
            <a:fillRect/>
          </a:stretch>
        </p:blipFill>
        <p:spPr>
          <a:effectLst>
            <a:outerShdw blurRad="50800" dist="50800" dir="5400000" algn="tl" rotWithShape="0">
              <a:srgbClr val="000000">
                <a:alpha val="43000"/>
              </a:srgb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11" name="Marcador de texto 10"/>
          <p:cNvSpPr>
            <a:spLocks noGrp="1"/>
          </p:cNvSpPr>
          <p:nvPr>
            <p:ph type="body" sz="half" idx="20"/>
          </p:nvPr>
        </p:nvSpPr>
        <p:spPr>
          <a:xfrm>
            <a:off x="7124575" y="5283588"/>
            <a:ext cx="2935997" cy="456030"/>
          </a:xfrm>
        </p:spPr>
        <p:txBody>
          <a:bodyPr>
            <a:normAutofit fontScale="92500" lnSpcReduction="10000"/>
          </a:bodyPr>
          <a:lstStyle/>
          <a:p>
            <a:r>
              <a:rPr lang="es-ES" b="1" dirty="0"/>
              <a:t>¢ </a:t>
            </a:r>
            <a:r>
              <a:rPr lang="es-ES" b="1" dirty="0" smtClean="0"/>
              <a:t>25.500 </a:t>
            </a:r>
            <a:r>
              <a:rPr lang="es-ES" b="1" dirty="0"/>
              <a:t>x 10.000 </a:t>
            </a:r>
            <a:r>
              <a:rPr lang="es-ES" b="1" dirty="0" smtClean="0"/>
              <a:t>visitas.</a:t>
            </a:r>
            <a:br>
              <a:rPr lang="es-ES" b="1" dirty="0" smtClean="0"/>
            </a:br>
            <a:r>
              <a:rPr lang="es-ES" b="1" dirty="0" smtClean="0"/>
              <a:t>CPM: ¢ 2.550. </a:t>
            </a:r>
            <a:endParaRPr lang="es-CR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634" y="1443088"/>
            <a:ext cx="1662069" cy="103282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6" name="Elipse 15"/>
          <p:cNvSpPr/>
          <p:nvPr/>
        </p:nvSpPr>
        <p:spPr>
          <a:xfrm>
            <a:off x="10050834" y="5008098"/>
            <a:ext cx="1555012" cy="11816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400" dirty="0" smtClean="0">
                <a:solidFill>
                  <a:schemeClr val="bg1"/>
                </a:solidFill>
              </a:rPr>
              <a:t>CPM: Costo por mil visitas.</a:t>
            </a:r>
            <a:endParaRPr lang="es-CR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55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7000">
              <a:schemeClr val="bg1"/>
            </a:gs>
            <a:gs pos="100000">
              <a:srgbClr val="C00000"/>
            </a:gs>
            <a:gs pos="31000">
              <a:schemeClr val="accent3">
                <a:lumMod val="50000"/>
              </a:schemeClr>
            </a:gs>
            <a:gs pos="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3259" y="759655"/>
            <a:ext cx="3401064" cy="905608"/>
          </a:xfrm>
        </p:spPr>
        <p:txBody>
          <a:bodyPr/>
          <a:lstStyle/>
          <a:p>
            <a:pPr algn="ctr"/>
            <a:r>
              <a:rPr lang="es-CR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VENTANA EMERGENTE</a:t>
            </a:r>
            <a:endParaRPr lang="es-CR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538" t="10142" r="9907" b="9913"/>
          <a:stretch/>
        </p:blipFill>
        <p:spPr>
          <a:xfrm>
            <a:off x="5726116" y="1972608"/>
            <a:ext cx="3132000" cy="3060000"/>
          </a:xfrm>
          <a:noFill/>
          <a:effectLst>
            <a:glow rad="1905000">
              <a:schemeClr val="accent1">
                <a:alpha val="76000"/>
              </a:schemeClr>
            </a:glow>
            <a:reflection blurRad="6350" stA="52000" endA="300" endPos="35000" dir="5400000" sy="-100000" algn="bl" rotWithShape="0"/>
          </a:effectLst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03260" y="2327422"/>
            <a:ext cx="3401063" cy="3257452"/>
          </a:xfrm>
        </p:spPr>
        <p:txBody>
          <a:bodyPr>
            <a:normAutofit/>
          </a:bodyPr>
          <a:lstStyle/>
          <a:p>
            <a:r>
              <a:rPr lang="es-CR" sz="2000" b="1" dirty="0" smtClean="0"/>
              <a:t>Tarifa: ¢52.500 por cada 10.000 visitas.</a:t>
            </a:r>
          </a:p>
          <a:p>
            <a:r>
              <a:rPr lang="es-CR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Es un anuncio emergente que surge al abrir la web, se puede cerrar o hacer clic y ver más detalles. Garantiza visualización en 100% de casos (excepto quienes vuelven al sitio el mismo día)</a:t>
            </a:r>
          </a:p>
          <a:p>
            <a:endParaRPr lang="es-CR" sz="1700" b="1" dirty="0"/>
          </a:p>
          <a:p>
            <a:r>
              <a:rPr lang="es-CR" sz="1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CPM: ¢5.250.</a:t>
            </a:r>
            <a:endParaRPr lang="es-CR" sz="1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9321" y="1447800"/>
            <a:ext cx="1770395" cy="110014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05272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5000">
              <a:schemeClr val="bg1"/>
            </a:gs>
            <a:gs pos="100000">
              <a:srgbClr val="C00000"/>
            </a:gs>
            <a:gs pos="19000">
              <a:schemeClr val="accent3">
                <a:lumMod val="50000"/>
              </a:schemeClr>
            </a:gs>
            <a:gs pos="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R" dirty="0" smtClean="0">
                <a:latin typeface="Arial Black" panose="020B0A04020102020204" pitchFamily="34" charset="0"/>
              </a:rPr>
              <a:t>PUBLIREPORTAJES</a:t>
            </a:r>
            <a:endParaRPr lang="es-CR" dirty="0">
              <a:latin typeface="Arial Black" panose="020B0A040201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 rot="20407743">
            <a:off x="775081" y="1919899"/>
            <a:ext cx="4396339" cy="2989727"/>
          </a:xfrm>
          <a:solidFill>
            <a:schemeClr val="bg1"/>
          </a:solidFill>
          <a:effectLst>
            <a:glow rad="228600">
              <a:schemeClr val="accent4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</p:spPr>
        <p:txBody>
          <a:bodyPr/>
          <a:lstStyle/>
          <a:p>
            <a:r>
              <a:rPr lang="es-CR" b="1" dirty="0" smtClean="0"/>
              <a:t>MODALIDAD 1</a:t>
            </a:r>
          </a:p>
          <a:p>
            <a:endParaRPr lang="es-CR" dirty="0"/>
          </a:p>
          <a:p>
            <a:r>
              <a:rPr lang="es-CR" dirty="0" smtClean="0">
                <a:latin typeface="Calibri" panose="020F0502020204030204" pitchFamily="34" charset="0"/>
                <a:cs typeface="Calibri" panose="020F0502020204030204" pitchFamily="34" charset="0"/>
              </a:rPr>
              <a:t>Hacer cobertura y reseña de una actividad o dar a conocer las bondades y ventajas de un producto o empresa (el usual).</a:t>
            </a:r>
          </a:p>
          <a:p>
            <a:r>
              <a:rPr lang="es-CR" dirty="0" smtClean="0">
                <a:latin typeface="Calibri" panose="020F0502020204030204" pitchFamily="34" charset="0"/>
                <a:cs typeface="Calibri" panose="020F0502020204030204" pitchFamily="34" charset="0"/>
              </a:rPr>
              <a:t>TARIFA: ¢52.000.</a:t>
            </a:r>
            <a:endParaRPr lang="es-C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 rot="876116">
            <a:off x="5654493" y="2264898"/>
            <a:ext cx="5304239" cy="3488788"/>
          </a:xfrm>
          <a:solidFill>
            <a:schemeClr val="bg1"/>
          </a:solidFill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/>
          <a:lstStyle/>
          <a:p>
            <a:r>
              <a:rPr lang="es-CR" b="1" dirty="0" smtClean="0"/>
              <a:t>MODALIDAD 2</a:t>
            </a:r>
            <a:endParaRPr lang="es-CR" b="1" dirty="0"/>
          </a:p>
          <a:p>
            <a:endParaRPr lang="es-CR" b="1" dirty="0" smtClean="0"/>
          </a:p>
          <a:p>
            <a:r>
              <a:rPr lang="es-C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Se realiza el reportaje + Banner en columna derecha o parte inferior (50.000 visitas) + Publicidad en Facebook o </a:t>
            </a:r>
            <a:r>
              <a:rPr lang="es-CR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Twitter</a:t>
            </a:r>
            <a:r>
              <a:rPr lang="es-C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. Se logra así mayor alcance en redes: alcance + credibilidad.</a:t>
            </a:r>
          </a:p>
          <a:p>
            <a:endParaRPr lang="es-C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CR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TARIFA: ¢87.500 + Lo que el cliente estime invertir en publicidad de FB o Tw.</a:t>
            </a:r>
          </a:p>
          <a:p>
            <a:endParaRPr lang="es-CR" b="1" dirty="0"/>
          </a:p>
          <a:p>
            <a:endParaRPr lang="es-CR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1190" y="1368557"/>
            <a:ext cx="1559970" cy="96938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6057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9000">
              <a:schemeClr val="bg1"/>
            </a:gs>
            <a:gs pos="100000">
              <a:srgbClr val="C00000"/>
            </a:gs>
            <a:gs pos="19000">
              <a:schemeClr val="accent3">
                <a:lumMod val="50000"/>
              </a:schemeClr>
            </a:gs>
            <a:gs pos="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4954" y="3108960"/>
            <a:ext cx="8825660" cy="886265"/>
          </a:xfrm>
        </p:spPr>
        <p:txBody>
          <a:bodyPr/>
          <a:lstStyle/>
          <a:p>
            <a:r>
              <a:rPr lang="es-CR" dirty="0" smtClean="0"/>
              <a:t>CONTÁCTENOS</a:t>
            </a:r>
            <a:endParaRPr lang="es-CR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154955" y="4206240"/>
            <a:ext cx="8825659" cy="2396577"/>
          </a:xfrm>
        </p:spPr>
        <p:txBody>
          <a:bodyPr>
            <a:normAutofit/>
          </a:bodyPr>
          <a:lstStyle/>
          <a:p>
            <a:r>
              <a:rPr lang="es-CR" dirty="0" smtClean="0"/>
              <a:t>► Teléfono: (506) 8527-2814 (</a:t>
            </a:r>
            <a:r>
              <a:rPr lang="es-CR" dirty="0" err="1" smtClean="0"/>
              <a:t>WhatsApp</a:t>
            </a:r>
            <a:r>
              <a:rPr lang="es-CR" dirty="0" smtClean="0"/>
              <a:t> y llamada).</a:t>
            </a:r>
          </a:p>
          <a:p>
            <a:r>
              <a:rPr lang="es-CR" dirty="0" smtClean="0"/>
              <a:t>► Correo: </a:t>
            </a:r>
            <a:r>
              <a:rPr lang="es-CR" dirty="0" smtClean="0">
                <a:hlinkClick r:id="rId2"/>
              </a:rPr>
              <a:t>debrusproducciones@gmail.com</a:t>
            </a:r>
            <a:r>
              <a:rPr lang="es-CR" dirty="0" smtClean="0"/>
              <a:t> / </a:t>
            </a:r>
            <a:r>
              <a:rPr lang="es-CR" dirty="0" smtClean="0">
                <a:hlinkClick r:id="rId3"/>
              </a:rPr>
              <a:t>director@culturacr.net</a:t>
            </a:r>
            <a:endParaRPr lang="es-CR" dirty="0" smtClean="0"/>
          </a:p>
          <a:p>
            <a:r>
              <a:rPr lang="es-CR" dirty="0" smtClean="0"/>
              <a:t>► Web: </a:t>
            </a:r>
            <a:r>
              <a:rPr lang="es-CR" dirty="0" smtClean="0">
                <a:hlinkClick r:id="rId4"/>
              </a:rPr>
              <a:t>www.culturacr.net</a:t>
            </a:r>
            <a:r>
              <a:rPr lang="es-CR" dirty="0" smtClean="0"/>
              <a:t> </a:t>
            </a:r>
          </a:p>
          <a:p>
            <a:r>
              <a:rPr lang="es-CR" dirty="0" smtClean="0"/>
              <a:t>► Última versión: Octubre, 2021.</a:t>
            </a:r>
          </a:p>
          <a:p>
            <a:endParaRPr lang="es-C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2616" y="1541561"/>
            <a:ext cx="1899501" cy="118036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5271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289</TotalTime>
  <Words>633</Words>
  <Application>Microsoft Office PowerPoint</Application>
  <PresentationFormat>Panorámica</PresentationFormat>
  <Paragraphs>73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Bookman Old Style</vt:lpstr>
      <vt:lpstr>Calibri</vt:lpstr>
      <vt:lpstr>Century Gothic</vt:lpstr>
      <vt:lpstr>Wingdings 3</vt:lpstr>
      <vt:lpstr>Ion</vt:lpstr>
      <vt:lpstr>Periódico digital para las personas  Pague por el alcance real de su anuncio</vt:lpstr>
      <vt:lpstr>VENTAJAS DE CULTURACR.NET</vt:lpstr>
      <vt:lpstr>ALCANCE DE LA WEB</vt:lpstr>
      <vt:lpstr>AUDIENCIA A LA WEB</vt:lpstr>
      <vt:lpstr>ALCANCE REDES SOCIALES</vt:lpstr>
      <vt:lpstr>ANUNCIOS EN LA WEB</vt:lpstr>
      <vt:lpstr>TIPOS DE BANNERS</vt:lpstr>
      <vt:lpstr>VENTANA EMERGENTE</vt:lpstr>
      <vt:lpstr>PUBLIREPORTAJES</vt:lpstr>
      <vt:lpstr>CONTÁCTENOS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user</dc:creator>
  <cp:lastModifiedBy>user</cp:lastModifiedBy>
  <cp:revision>33</cp:revision>
  <dcterms:created xsi:type="dcterms:W3CDTF">2021-11-11T16:57:56Z</dcterms:created>
  <dcterms:modified xsi:type="dcterms:W3CDTF">2021-11-11T21:47:21Z</dcterms:modified>
</cp:coreProperties>
</file>